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3" r:id="rId1"/>
  </p:sldMasterIdLst>
  <p:notesMasterIdLst>
    <p:notesMasterId r:id="rId14"/>
  </p:notesMasterIdLst>
  <p:sldIdLst>
    <p:sldId id="256" r:id="rId2"/>
    <p:sldId id="257" r:id="rId3"/>
    <p:sldId id="265" r:id="rId4"/>
    <p:sldId id="259" r:id="rId5"/>
    <p:sldId id="266" r:id="rId6"/>
    <p:sldId id="268" r:id="rId7"/>
    <p:sldId id="261" r:id="rId8"/>
    <p:sldId id="270" r:id="rId9"/>
    <p:sldId id="262" r:id="rId10"/>
    <p:sldId id="272" r:id="rId11"/>
    <p:sldId id="269" r:id="rId12"/>
    <p:sldId id="271"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81600E"/>
    <a:srgbClr val="AC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492" autoAdjust="0"/>
  </p:normalViewPr>
  <p:slideViewPr>
    <p:cSldViewPr snapToGrid="0">
      <p:cViewPr varScale="1">
        <p:scale>
          <a:sx n="147" d="100"/>
          <a:sy n="147" d="100"/>
        </p:scale>
        <p:origin x="56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547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dcbd90b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dcbd90b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■セールスポイント</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敵の攻撃を回避し、プレイヤと敵の攻防を楽しむアクションゲーム</a:t>
            </a:r>
            <a:endParaRPr lang="en-US" altLang="ja-JP" b="1" dirty="0" smtClean="0">
              <a:solidFill>
                <a:schemeClr val="accent2">
                  <a:lumMod val="50000"/>
                </a:schemeClr>
              </a:solidFill>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rgbClr val="002060"/>
                </a:solidFill>
                <a:latin typeface="ＭＳ 明朝" panose="02020609040205080304" pitchFamily="17" charset="-128"/>
                <a:ea typeface="ＭＳ 明朝" panose="02020609040205080304" pitchFamily="17" charset="-128"/>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敵の攻撃をタイミングよく回避もしくはガードで敵との攻防を楽しむシンプルな操作性のアクションゲームを作りたいというコンセプトで制作。</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rgbClr val="002060"/>
                </a:solidFill>
                <a:latin typeface="ＭＳ 明朝" panose="02020609040205080304" pitchFamily="17" charset="-128"/>
                <a:ea typeface="ＭＳ 明朝" panose="02020609040205080304" pitchFamily="17" charset="-128"/>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どういうアクションを入れるか</a:t>
            </a:r>
            <a:endParaRPr lang="en-US" altLang="ja-JP" sz="1100"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プレイヤには、攻撃コンボ、特殊アクションは、回避もしくはガードのどちらかを実装したい</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i="0" u="none" strike="noStrike" cap="none" dirty="0" smtClean="0">
                <a:solidFill>
                  <a:srgbClr val="002060"/>
                </a:solidFill>
                <a:latin typeface="+mj-ea"/>
                <a:ea typeface="Arial"/>
                <a:cs typeface="Arial"/>
                <a:sym typeface="Arial"/>
              </a:rPr>
              <a:t>■</a:t>
            </a:r>
            <a:r>
              <a:rPr lang="ja-JP" altLang="en-US" sz="1100" b="1" dirty="0" smtClean="0">
                <a:solidFill>
                  <a:srgbClr val="002060"/>
                </a:solidFill>
                <a:latin typeface="ＭＳ ゴシック" panose="020B0609070205080204" pitchFamily="49" charset="-128"/>
                <a:ea typeface="ＭＳ ゴシック" panose="020B0609070205080204" pitchFamily="49" charset="-128"/>
              </a:rPr>
              <a:t>どういう仕組みで作るか</a:t>
            </a:r>
            <a:endParaRPr lang="en-US" altLang="ja-JP" sz="1100"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プレイヤと敵等々、外部ファイルを使った変更をできるようにしたい</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52746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b="1" dirty="0" smtClean="0"/>
              <a:t>■特殊アクションのガードや全体の操作性が悪い問題</a:t>
            </a:r>
            <a:endParaRPr lang="en-US" altLang="ja-JP" b="1" dirty="0" smtClean="0"/>
          </a:p>
          <a:p>
            <a:pPr marL="0" lvl="0" indent="0" algn="l" rtl="0">
              <a:spcBef>
                <a:spcPts val="0"/>
              </a:spcBef>
              <a:spcAft>
                <a:spcPts val="0"/>
              </a:spcAft>
              <a:buNone/>
            </a:pPr>
            <a:endParaRPr lang="en-US" altLang="ja-JP" b="1" dirty="0" smtClean="0"/>
          </a:p>
          <a:p>
            <a:pPr marL="0" indent="0">
              <a:lnSpc>
                <a:spcPts val="1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回避に変更し、ゲーム全体のテンポを速くした。プレイヤの攻撃が敵に追従するなどを実装した。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sz="1100" b="1" dirty="0" smtClean="0">
                <a:solidFill>
                  <a:schemeClr val="accent2">
                    <a:lumMod val="50000"/>
                  </a:schemeClr>
                </a:solidFill>
                <a:latin typeface="ＭＳ 明朝" panose="02020609040205080304" pitchFamily="17" charset="-128"/>
                <a:ea typeface="ＭＳ 明朝" panose="02020609040205080304" pitchFamily="17" charset="-128"/>
              </a:rPr>
              <a:t>操作性も移動処理を修正し、操作性を改善させた</a:t>
            </a:r>
            <a:endParaRPr lang="en-US" altLang="ja-JP" sz="11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spcBef>
                <a:spcPts val="0"/>
              </a:spcBef>
              <a:spcAft>
                <a:spcPts val="0"/>
              </a:spcAft>
              <a:buNone/>
            </a:pPr>
            <a:endParaRPr lang="en-US" altLang="ja-JP"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92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9856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46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37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3dcbd90b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3dcbd90b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dirty="0" smtClean="0"/>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b="1" dirty="0" smtClean="0">
              <a:solidFill>
                <a:srgbClr val="002060"/>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プログラマが見ても理解するのに時間が掛かるものになる。プログラマ以外は、もっと時間が掛かる。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重大なエラーや見落としにつながる、メンテナンス性が悪いプログラムになる。</a:t>
            </a:r>
            <a:endParaRPr lang="en-US" altLang="ja-JP"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1" lang="ja-JP" altLang="en-US"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smtClean="0">
              <a:solidFill>
                <a:srgbClr val="002060"/>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プログラムの動きが分からない。理解するのに分からない関数名のプログラムを読まなければいけなくなる。</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324751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9144000" cy="51435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2">
                    <a:lumMod val="75000"/>
                  </a:schemeClr>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smtClean="0"/>
              <a:t>マスター サブタイトルの書式設定</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rgbClr val="FFFFFF"/>
                </a:solidFill>
                <a:latin typeface="+mn-lt"/>
              </a:defRPr>
            </a:lvl1pPr>
          </a:lstStyle>
          <a:p>
            <a:fld id="{B61BEF0D-F0BB-DE4B-95CE-6DB70DBA9567}" type="datetimeFigureOut">
              <a:rPr lang="en-US" smtClean="0"/>
              <a:pPr/>
              <a:t>7/26/2023</a:t>
            </a:fld>
            <a:endParaRPr lang="en-US" dirty="0"/>
          </a:p>
        </p:txBody>
      </p:sp>
      <p:sp>
        <p:nvSpPr>
          <p:cNvPr id="21" name="Footer Placeholder 20"/>
          <p:cNvSpPr>
            <a:spLocks noGrp="1"/>
          </p:cNvSpPr>
          <p:nvPr>
            <p:ph type="ftr" sz="quarter" idx="11"/>
          </p:nvPr>
        </p:nvSpPr>
        <p:spPr>
          <a:xfrm>
            <a:off x="1090422" y="3909060"/>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742172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96341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1336195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extLst>
      <p:ext uri="{BB962C8B-B14F-4D97-AF65-F5344CB8AC3E}">
        <p14:creationId xmlns:p14="http://schemas.microsoft.com/office/powerpoint/2010/main" val="421715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2492524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16" name="Rectangle 15"/>
          <p:cNvSpPr/>
          <p:nvPr/>
        </p:nvSpPr>
        <p:spPr>
          <a:xfrm>
            <a:off x="8838" y="0"/>
            <a:ext cx="9144000" cy="51435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tabLst>
                <a:tab pos="1975247" algn="l"/>
              </a:tabLst>
              <a:defRPr sz="1200">
                <a:solidFill>
                  <a:schemeClr val="tx2"/>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rgbClr val="FFFFFF"/>
                </a:solidFill>
                <a:latin typeface="+mn-lt"/>
                <a:ea typeface="+mn-ea"/>
                <a:cs typeface="+mn-cs"/>
              </a:defRPr>
            </a:lvl1pPr>
          </a:lstStyle>
          <a:p>
            <a:fld id="{B61BEF0D-F0BB-DE4B-95CE-6DB70DBA9567}" type="datetimeFigureOut">
              <a:rPr lang="en-US" smtClean="0"/>
              <a:pPr/>
              <a:t>7/26/2023</a:t>
            </a:fld>
            <a:endParaRPr lang="en-US" dirty="0"/>
          </a:p>
        </p:txBody>
      </p:sp>
      <p:sp>
        <p:nvSpPr>
          <p:cNvPr id="5" name="Footer Placeholder 4"/>
          <p:cNvSpPr>
            <a:spLocks noGrp="1"/>
          </p:cNvSpPr>
          <p:nvPr>
            <p:ph type="ftr" sz="quarter" idx="11"/>
          </p:nvPr>
        </p:nvSpPr>
        <p:spPr>
          <a:xfrm>
            <a:off x="1090422" y="3909060"/>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9060"/>
            <a:ext cx="1584198" cy="171450"/>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403156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7641655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350" b="0">
                <a:solidFill>
                  <a:schemeClr val="tx2"/>
                </a:solidFill>
                <a:latin typeface="+mn-lt"/>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13854397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40901565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Tree>
    <p:extLst>
      <p:ext uri="{BB962C8B-B14F-4D97-AF65-F5344CB8AC3E}">
        <p14:creationId xmlns:p14="http://schemas.microsoft.com/office/powerpoint/2010/main" val="359195473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5" name="Rectangle 14"/>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chemeClr val="tx1"/>
                </a:solidFill>
                <a:effectLst/>
                <a:latin typeface="+mj-lt"/>
                <a:ea typeface="+mn-ea"/>
                <a:cs typeface="+mn-cs"/>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4350" y="457200"/>
            <a:ext cx="5829300" cy="4000500"/>
          </a:xfrm>
        </p:spPr>
        <p:txBody>
          <a:bodyPr/>
          <a:lstStyle>
            <a:lvl1pPr>
              <a:defRPr sz="1425"/>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8" name="Date Placeholder 7"/>
          <p:cNvSpPr>
            <a:spLocks noGrp="1"/>
          </p:cNvSpPr>
          <p:nvPr>
            <p:ph type="dt" sz="half" idx="10"/>
          </p:nvPr>
        </p:nvSpPr>
        <p:spPr/>
        <p:txBody>
          <a:bodyPr/>
          <a:lstStyle/>
          <a:p>
            <a:fld id="{42A54C80-263E-416B-A8E0-580EDEADCBDC}" type="datetimeFigureOut">
              <a:rPr lang="en-US" smtClean="0"/>
              <a:t>7/26/2023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2" name="Rectangle 11"/>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41219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chemeClr val="tx1"/>
                </a:solidFill>
                <a:latin typeface="+mj-lt"/>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6">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smtClean="0"/>
              <a:t>図を追加</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61BEF0D-F0BB-DE4B-95CE-6DB70DBA9567}" type="datetimeFigureOut">
              <a:rPr lang="en-US" smtClean="0"/>
              <a:pPr/>
              <a:t>7/26/2023</a:t>
            </a:fld>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192024"/>
          </a:xfrm>
        </p:spPr>
        <p:txBody>
          <a:body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10" name="Rectangle 9"/>
          <p:cNvSpPr/>
          <p:nvPr/>
        </p:nvSpPr>
        <p:spPr>
          <a:xfrm>
            <a:off x="6868160" y="281178"/>
            <a:ext cx="1988820" cy="4581144"/>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80199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292098" y="4660901"/>
            <a:ext cx="2057400" cy="192024"/>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fld id="{B61BEF0D-F0BB-DE4B-95CE-6DB70DBA9567}" type="datetimeFigureOut">
              <a:rPr lang="en-US" smtClean="0"/>
              <a:pPr/>
              <a:t>7/26/2023</a:t>
            </a:fld>
            <a:endParaRPr lang="en-US" dirty="0"/>
          </a:p>
        </p:txBody>
      </p:sp>
      <p:sp>
        <p:nvSpPr>
          <p:cNvPr id="5" name="Footer Placeholder 4"/>
          <p:cNvSpPr>
            <a:spLocks noGrp="1"/>
          </p:cNvSpPr>
          <p:nvPr>
            <p:ph type="ftr" sz="quarter" idx="3"/>
          </p:nvPr>
        </p:nvSpPr>
        <p:spPr>
          <a:xfrm>
            <a:off x="2617470" y="4660901"/>
            <a:ext cx="3909060" cy="192024"/>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761401" y="4660901"/>
            <a:ext cx="1097280" cy="192024"/>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US" altLang="ja" smtClean="0"/>
              <a:t>‹#›</a:t>
            </a:fld>
            <a:endParaRPr lang="ja" altLang="en-US"/>
          </a:p>
        </p:txBody>
      </p:sp>
      <p:sp>
        <p:nvSpPr>
          <p:cNvPr id="8" name="Rectangle 7"/>
          <p:cNvSpPr/>
          <p:nvPr/>
        </p:nvSpPr>
        <p:spPr>
          <a:xfrm>
            <a:off x="278892" y="281178"/>
            <a:ext cx="8586216" cy="4581144"/>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3090416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sldNum="0" hdr="0" ftr="0" dt="0"/>
  <p:txStyles>
    <p:titleStyle>
      <a:lvl1pPr algn="l" defTabSz="685800" rtl="0" eaLnBrk="1" latinLnBrk="0" hangingPunct="1">
        <a:lnSpc>
          <a:spcPct val="90000"/>
        </a:lnSpc>
        <a:spcBef>
          <a:spcPct val="0"/>
        </a:spcBef>
        <a:buNone/>
        <a:defRPr kumimoji="1"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kumimoji="1"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kumimoji="1" sz="10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cap="none" dirty="0" smtClean="0">
                <a:solidFill>
                  <a:srgbClr val="C00000"/>
                </a:solidFill>
              </a:rPr>
              <a:t>Ravine Bottom</a:t>
            </a:r>
            <a:endParaRPr lang="en-US" cap="none" dirty="0">
              <a:solidFill>
                <a:srgbClr val="C00000"/>
              </a:solidFill>
            </a:endParaRPr>
          </a:p>
        </p:txBody>
      </p:sp>
      <p:sp>
        <p:nvSpPr>
          <p:cNvPr id="55" name="Google Shape;55;p13"/>
          <p:cNvSpPr txBox="1">
            <a:spLocks noGrp="1"/>
          </p:cNvSpPr>
          <p:nvPr>
            <p:ph type="subTitle" idx="1"/>
          </p:nvPr>
        </p:nvSpPr>
        <p:spPr>
          <a:prstGeom prst="rect">
            <a:avLst/>
          </a:prstGeom>
          <a:ln>
            <a:noFill/>
          </a:ln>
        </p:spPr>
        <p:txBody>
          <a:bodyPr spcFirstLastPara="1" wrap="square" lIns="91425" tIns="91425" rIns="91425" bIns="91425" anchor="t" anchorCtr="0">
            <a:normAutofit fontScale="92500" lnSpcReduction="10000"/>
          </a:bodyPr>
          <a:lstStyle/>
          <a:p>
            <a:pPr marL="0" lvl="0" indent="0" algn="r" rtl="0">
              <a:spcBef>
                <a:spcPts val="0"/>
              </a:spcBef>
              <a:spcAft>
                <a:spcPts val="0"/>
              </a:spcAft>
              <a:buNone/>
            </a:pPr>
            <a:r>
              <a:rPr lang="ja" dirty="0" smtClean="0">
                <a:solidFill>
                  <a:srgbClr val="C00000"/>
                </a:solidFill>
              </a:rPr>
              <a:t>名前</a:t>
            </a:r>
            <a:r>
              <a:rPr lang="en-US" altLang="ja" dirty="0" smtClean="0">
                <a:solidFill>
                  <a:srgbClr val="C00000"/>
                </a:solidFill>
              </a:rPr>
              <a:t>:</a:t>
            </a:r>
            <a:r>
              <a:rPr lang="ja-JP" altLang="en-US" dirty="0" smtClean="0">
                <a:solidFill>
                  <a:srgbClr val="C00000"/>
                </a:solidFill>
              </a:rPr>
              <a:t>　福島　慶悟</a:t>
            </a:r>
            <a:endParaRPr dirty="0">
              <a:solidFill>
                <a:srgbClr val="C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91830"/>
            <a:ext cx="8571570" cy="725895"/>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5" name="テキスト プレースホルダー 4"/>
          <p:cNvSpPr txBox="1">
            <a:spLocks noGrp="1"/>
          </p:cNvSpPr>
          <p:nvPr>
            <p:ph type="body" idx="1"/>
          </p:nvPr>
        </p:nvSpPr>
        <p:spPr>
          <a:xfrm>
            <a:off x="339865" y="1540894"/>
            <a:ext cx="8698939" cy="2612223"/>
          </a:xfrm>
          <a:prstGeom prst="rect">
            <a:avLst/>
          </a:prstGeom>
          <a:noFill/>
        </p:spPr>
        <p:txBody>
          <a:bodyPr wrap="square" rtlCol="0">
            <a:spAutoFit/>
          </a:bodyPr>
          <a:lstStyle/>
          <a:p>
            <a:pPr marL="114300" indent="0">
              <a:buNone/>
            </a:pPr>
            <a:r>
              <a:rPr kumimoji="1" lang="ja-JP" altLang="en-US" sz="1600" b="1" dirty="0" smtClean="0">
                <a:solidFill>
                  <a:srgbClr val="002060"/>
                </a:solidFill>
                <a:latin typeface="ＭＳ 明朝" panose="02020609040205080304" pitchFamily="17" charset="-128"/>
                <a:ea typeface="ＭＳ 明朝" panose="02020609040205080304" pitchFamily="17" charset="-128"/>
              </a:rPr>
              <a:t>■</a:t>
            </a:r>
            <a:r>
              <a:rPr kumimoji="1" lang="ja-JP" altLang="en-US" sz="1600" b="1" dirty="0" smtClean="0">
                <a:solidFill>
                  <a:srgbClr val="002060"/>
                </a:solidFill>
                <a:latin typeface="ＭＳ ゴシック" panose="020B0609070205080204" pitchFamily="49" charset="-128"/>
                <a:ea typeface="ＭＳ ゴシック" panose="020B0609070205080204" pitchFamily="49" charset="-128"/>
              </a:rPr>
              <a:t>なぜそう考えて制作していたか説明すると</a:t>
            </a:r>
            <a:endParaRPr kumimoji="1" lang="en-US" altLang="ja-JP" dirty="0" smtClean="0">
              <a:latin typeface="ＭＳ ゴシック" panose="020B0609070205080204" pitchFamily="49" charset="-128"/>
              <a:ea typeface="ＭＳ ゴシック" panose="020B0609070205080204" pitchFamily="49"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ソースで何をしているのかを説明するテキストを書かない場合起こる問題点</a:t>
            </a:r>
            <a:endParaRPr kumimoji="1" lang="en-US" altLang="ja-JP" dirty="0" smtClean="0">
              <a:solidFill>
                <a:srgbClr val="002060"/>
              </a:solidFill>
            </a:endParaRPr>
          </a:p>
          <a:p>
            <a:pPr marL="114300" indent="0">
              <a:buNone/>
            </a:pP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プログラマが見ても理解するのに時間が掛かるものになる。</a:t>
            </a:r>
            <a:endParaRPr kumimoji="1" lang="en-US" altLang="ja-JP" dirty="0" smtClean="0">
              <a:solidFill>
                <a:schemeClr val="accent2">
                  <a:lumMod val="50000"/>
                </a:schemeClr>
              </a:solidFill>
              <a:latin typeface="ＭＳ 明朝" panose="02020609040205080304" pitchFamily="17" charset="-128"/>
              <a:ea typeface="ＭＳ 明朝" panose="02020609040205080304" pitchFamily="17" charset="-128"/>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数値を</a:t>
            </a:r>
            <a:r>
              <a:rPr kumimoji="1" lang="ja-JP" altLang="en-US" b="1" dirty="0" smtClean="0">
                <a:solidFill>
                  <a:srgbClr val="002060"/>
                </a:solidFill>
                <a:latin typeface="ＭＳ ゴシック" panose="020B0609070205080204" pitchFamily="49" charset="-128"/>
                <a:ea typeface="ＭＳ ゴシック" panose="020B0609070205080204" pitchFamily="49" charset="-128"/>
                <a:cs typeface="Arial" panose="020B0604020202020204" pitchFamily="34" charset="0"/>
              </a:rPr>
              <a:t>ソース</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に直接設定することで起こる問題点</a:t>
            </a:r>
            <a:endParaRPr lang="en-US" altLang="ja-JP" dirty="0" smtClean="0">
              <a:solidFill>
                <a:srgbClr val="002060"/>
              </a:solidFill>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メンテナンス性が悪いプログラムになる。</a:t>
            </a:r>
            <a:endParaRPr lang="en-US" altLang="ja-JP" dirty="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a:p>
            <a:pPr marL="114300" indent="0">
              <a:lnSpc>
                <a:spcPct val="250000"/>
              </a:lnSpc>
              <a:buNone/>
            </a:pPr>
            <a:r>
              <a:rPr lang="ja-JP" altLang="en-US" b="1" dirty="0" smtClean="0">
                <a:solidFill>
                  <a:srgbClr val="002060"/>
                </a:solidFill>
                <a:latin typeface="ＭＳ ゴシック" panose="020B0609070205080204" pitchFamily="49" charset="-128"/>
                <a:cs typeface="Arial" panose="020B0604020202020204" pitchFamily="34" charset="0"/>
              </a:rPr>
              <a:t>■</a:t>
            </a:r>
            <a:r>
              <a:rPr kumimoji="1" lang="ja-JP" altLang="en-US" b="1" dirty="0" smtClean="0">
                <a:solidFill>
                  <a:srgbClr val="002060"/>
                </a:solidFill>
                <a:latin typeface="ＭＳ ゴシック" panose="020B0609070205080204" pitchFamily="49" charset="-128"/>
                <a:ea typeface="ＭＳ ゴシック" panose="020B0609070205080204" pitchFamily="49" charset="-128"/>
              </a:rPr>
              <a:t>関数名を分かりやすくしない場合に起こる問題点</a:t>
            </a:r>
            <a:endParaRPr lang="en-US" altLang="ja-JP" dirty="0">
              <a:solidFill>
                <a:srgbClr val="002060"/>
              </a:solidFill>
              <a:latin typeface="Arial" panose="020B0604020202020204" pitchFamily="34" charset="0"/>
              <a:cs typeface="Arial" panose="020B0604020202020204" pitchFamily="34" charset="0"/>
            </a:endParaRPr>
          </a:p>
          <a:p>
            <a:pPr marL="114300" indent="0">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rPr>
              <a:t>プログラムの動きが分からない。</a:t>
            </a: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cs typeface="Arial" panose="020B0604020202020204" pitchFamily="34" charset="0"/>
            </a:endParaRPr>
          </a:p>
        </p:txBody>
      </p:sp>
    </p:spTree>
    <p:extLst>
      <p:ext uri="{BB962C8B-B14F-4D97-AF65-F5344CB8AC3E}">
        <p14:creationId xmlns:p14="http://schemas.microsoft.com/office/powerpoint/2010/main" val="3041861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2;p16"/>
          <p:cNvSpPr txBox="1">
            <a:spLocks noGrp="1"/>
          </p:cNvSpPr>
          <p:nvPr>
            <p:ph type="title"/>
          </p:nvPr>
        </p:nvSpPr>
        <p:spPr>
          <a:xfrm>
            <a:off x="289932" y="285345"/>
            <a:ext cx="8571570" cy="732380"/>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ja-JP" altLang="en-US" sz="3200" dirty="0" smtClean="0">
                <a:solidFill>
                  <a:srgbClr val="002060"/>
                </a:solidFill>
                <a:latin typeface="ＭＳ ゴシック" panose="020B0609070205080204" pitchFamily="49" charset="-128"/>
                <a:ea typeface="ＭＳ ゴシック" panose="020B0609070205080204" pitchFamily="49" charset="-128"/>
              </a:rPr>
              <a:t>９</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実際のソースファイル</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回避処理の途中まで</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370" y="1233157"/>
            <a:ext cx="6053335" cy="3416727"/>
          </a:xfrm>
          <a:prstGeom prst="rect">
            <a:avLst/>
          </a:prstGeom>
        </p:spPr>
      </p:pic>
    </p:spTree>
    <p:extLst>
      <p:ext uri="{BB962C8B-B14F-4D97-AF65-F5344CB8AC3E}">
        <p14:creationId xmlns:p14="http://schemas.microsoft.com/office/powerpoint/2010/main" val="2334237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85345"/>
            <a:ext cx="8571570" cy="732380"/>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en-US" altLang="ja" sz="3200" dirty="0">
                <a:solidFill>
                  <a:srgbClr val="002060"/>
                </a:solidFill>
                <a:latin typeface="ＭＳ ゴシック" panose="020B0609070205080204" pitchFamily="49" charset="-128"/>
                <a:ea typeface="ＭＳ ゴシック" panose="020B0609070205080204" pitchFamily="49" charset="-128"/>
              </a:rPr>
              <a:t>10</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まとめ</a:t>
            </a:r>
            <a:r>
              <a:rPr lang="en-US" altLang="ja-JP" sz="2800" dirty="0">
                <a:solidFill>
                  <a:srgbClr val="002060"/>
                </a:solidFill>
                <a:latin typeface="ＭＳ ゴシック" panose="020B0609070205080204" pitchFamily="49" charset="-128"/>
                <a:ea typeface="ＭＳ ゴシック" panose="020B0609070205080204" pitchFamily="49" charset="-128"/>
              </a:rPr>
              <a:t/>
            </a:r>
            <a:br>
              <a:rPr lang="en-US" altLang="ja-JP" sz="2800" dirty="0">
                <a:solidFill>
                  <a:srgbClr val="002060"/>
                </a:solidFill>
                <a:latin typeface="ＭＳ ゴシック" panose="020B0609070205080204" pitchFamily="49" charset="-128"/>
                <a:ea typeface="ＭＳ ゴシック" panose="020B0609070205080204" pitchFamily="49" charset="-128"/>
              </a:rPr>
            </a:br>
            <a:endParaRPr lang="en-US" sz="3200" dirty="0">
              <a:solidFill>
                <a:srgbClr val="002060"/>
              </a:solidFill>
              <a:latin typeface="ＭＳ ゴシック" panose="020B0609070205080204" pitchFamily="49" charset="-128"/>
              <a:ea typeface="ＭＳ ゴシック" panose="020B0609070205080204" pitchFamily="49" charset="-128"/>
            </a:endParaRPr>
          </a:p>
        </p:txBody>
      </p:sp>
      <p:sp>
        <p:nvSpPr>
          <p:cNvPr id="4" name="正方形/長方形 3"/>
          <p:cNvSpPr/>
          <p:nvPr/>
        </p:nvSpPr>
        <p:spPr>
          <a:xfrm>
            <a:off x="419100" y="2124603"/>
            <a:ext cx="8191500" cy="1175706"/>
          </a:xfrm>
          <a:prstGeom prst="rect">
            <a:avLst/>
          </a:prstGeom>
        </p:spPr>
        <p:txBody>
          <a:bodyPr wrap="square">
            <a:spAutoFit/>
          </a:bodyPr>
          <a:lstStyle/>
          <a:p>
            <a:pPr marL="0" indent="0">
              <a:lnSpc>
                <a:spcPct val="120000"/>
              </a:lnSpc>
              <a:spcAft>
                <a:spcPts val="1200"/>
              </a:spcAft>
              <a:buNone/>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ネットや書物で調べ、苦心しつつもパラメータファイルを考え導入した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endParaRPr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20000"/>
              </a:lnSpc>
              <a:spcAft>
                <a:spcPts val="1200"/>
              </a:spcAft>
            </a:pP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a:t>
            </a:r>
            <a:r>
              <a:rPr lang="ja-JP" altLang="en-US" b="1" dirty="0" smtClean="0">
                <a:solidFill>
                  <a:schemeClr val="accent2">
                    <a:lumMod val="50000"/>
                  </a:schemeClr>
                </a:solidFill>
                <a:latin typeface="ＭＳ ゴシック" panose="020B0609070205080204" pitchFamily="49" charset="-128"/>
                <a:ea typeface="ＭＳ ゴシック" panose="020B0609070205080204" pitchFamily="49" charset="-128"/>
              </a:rPr>
              <a:t>個人製作作品だがチーム制作した場合や他人が見ても分かりやすいソースにするのを心掛けた</a:t>
            </a:r>
            <a:endParaRPr lang="en-US" altLang="ja-JP" b="1" dirty="0" smtClean="0">
              <a:solidFill>
                <a:schemeClr val="accent2">
                  <a:lumMod val="50000"/>
                </a:schemeClr>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4538324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291830" y="285344"/>
            <a:ext cx="8569672" cy="745351"/>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marL="0" lvl="0" indent="0">
              <a:lnSpc>
                <a:spcPct val="100000"/>
              </a:lnSpc>
            </a:pPr>
            <a:r>
              <a:rPr lang="ja" sz="3200" dirty="0">
                <a:solidFill>
                  <a:srgbClr val="002060"/>
                </a:solidFill>
                <a:latin typeface="ＭＳ ゴシック" panose="020B0609070205080204" pitchFamily="49" charset="-128"/>
                <a:ea typeface="ＭＳ ゴシック" panose="020B0609070205080204" pitchFamily="49" charset="-128"/>
              </a:rPr>
              <a:t>１．</a:t>
            </a:r>
            <a:r>
              <a:rPr lang="ja" sz="2800" dirty="0">
                <a:solidFill>
                  <a:srgbClr val="002060"/>
                </a:solidFill>
                <a:latin typeface="ＭＳ ゴシック" panose="020B0609070205080204" pitchFamily="49" charset="-128"/>
                <a:ea typeface="ＭＳ ゴシック" panose="020B0609070205080204" pitchFamily="49" charset="-128"/>
              </a:rPr>
              <a:t>ゲーム</a:t>
            </a:r>
            <a:r>
              <a:rPr lang="ja" sz="2800" dirty="0" smtClean="0">
                <a:solidFill>
                  <a:srgbClr val="002060"/>
                </a:solidFill>
                <a:latin typeface="ＭＳ ゴシック" panose="020B0609070205080204" pitchFamily="49" charset="-128"/>
                <a:ea typeface="ＭＳ ゴシック" panose="020B0609070205080204" pitchFamily="49" charset="-128"/>
              </a:rPr>
              <a:t>概要</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61" name="Google Shape;61;p14"/>
          <p:cNvSpPr txBox="1">
            <a:spLocks noGrp="1"/>
          </p:cNvSpPr>
          <p:nvPr>
            <p:ph type="body" idx="1"/>
          </p:nvPr>
        </p:nvSpPr>
        <p:spPr>
          <a:xfrm>
            <a:off x="432350" y="1152475"/>
            <a:ext cx="8520600" cy="3416400"/>
          </a:xfrm>
          <a:prstGeom prst="rect">
            <a:avLst/>
          </a:prstGeom>
        </p:spPr>
        <p:txBody>
          <a:bodyPr spcFirstLastPara="1" wrap="square" lIns="91425" tIns="91425" rIns="91425" bIns="91425" anchor="ctr" anchorCtr="0">
            <a:normAutofit/>
          </a:bodyPr>
          <a:lstStyle/>
          <a:p>
            <a:pPr marL="0" lvl="0" indent="0" algn="just" rtl="0">
              <a:lnSpc>
                <a:spcPct val="150000"/>
              </a:lnSpc>
              <a:spcBef>
                <a:spcPts val="0"/>
              </a:spcBef>
              <a:spcAft>
                <a:spcPts val="1200"/>
              </a:spcAft>
              <a:buNone/>
            </a:pPr>
            <a:r>
              <a:rPr lang="ja-JP" altLang="en-US" sz="1600" dirty="0" smtClean="0">
                <a:solidFill>
                  <a:srgbClr val="002060"/>
                </a:solidFill>
                <a:latin typeface="+mj-ea"/>
                <a:ea typeface="+mj-ea"/>
              </a:rPr>
              <a:t>■ジャンル</a:t>
            </a:r>
            <a:endParaRPr lang="en-US" altLang="ja-JP" sz="1600" dirty="0" smtClean="0">
              <a:solidFill>
                <a:srgbClr val="002060"/>
              </a:solidFill>
              <a:latin typeface="+mj-ea"/>
              <a:ea typeface="+mj-ea"/>
            </a:endParaRPr>
          </a:p>
          <a:p>
            <a:pPr marL="0" lvl="0" indent="0" algn="just" rtl="0">
              <a:lnSpc>
                <a:spcPct val="50000"/>
              </a:lnSpc>
              <a:spcBef>
                <a:spcPts val="0"/>
              </a:spcBef>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3D</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altLang="ja-JP"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gn="just">
              <a:lnSpc>
                <a:spcPct val="150000"/>
              </a:lnSpc>
              <a:spcAft>
                <a:spcPts val="1200"/>
              </a:spcAft>
              <a:buNone/>
            </a:pPr>
            <a:r>
              <a:rPr lang="ja-JP" altLang="en-US" sz="1600" dirty="0">
                <a:solidFill>
                  <a:srgbClr val="002060"/>
                </a:solidFill>
                <a:latin typeface="+mj-ea"/>
                <a:ea typeface="+mj-ea"/>
              </a:rPr>
              <a:t>■使用した</a:t>
            </a:r>
            <a:r>
              <a:rPr lang="ja-JP" altLang="en-US" sz="1600" dirty="0" smtClean="0">
                <a:solidFill>
                  <a:srgbClr val="002060"/>
                </a:solidFill>
                <a:latin typeface="+mj-ea"/>
                <a:ea typeface="+mj-ea"/>
              </a:rPr>
              <a:t>ツール</a:t>
            </a:r>
            <a:endParaRPr lang="en-US" altLang="ja-JP" dirty="0">
              <a:latin typeface="ＭＳ 明朝" panose="02020609040205080304" pitchFamily="17" charset="-128"/>
              <a:ea typeface="ＭＳ 明朝" panose="02020609040205080304" pitchFamily="17" charset="-128"/>
            </a:endParaRPr>
          </a:p>
          <a:p>
            <a:pPr marL="0" indent="0" algn="just">
              <a:lnSpc>
                <a:spcPct val="50000"/>
              </a:lnSpc>
              <a:spcAft>
                <a:spcPts val="1200"/>
              </a:spcAft>
              <a:buNone/>
            </a:pP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Visual Studio</a:t>
            </a:r>
            <a:r>
              <a:rPr lang="ja-JP" altLang="en-US" b="1" dirty="0">
                <a:solidFill>
                  <a:schemeClr val="accent2">
                    <a:lumMod val="50000"/>
                  </a:schemeClr>
                </a:solidFill>
                <a:latin typeface="ＭＳ 明朝" panose="02020609040205080304" pitchFamily="17" charset="-128"/>
                <a:ea typeface="ＭＳ 明朝" panose="02020609040205080304" pitchFamily="17" charset="-128"/>
              </a:rPr>
              <a:t>、</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Excel(</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パラメータファイル作成</a:t>
            </a:r>
            <a:r>
              <a:rPr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p>
          <a:p>
            <a:pPr marL="0" indent="0">
              <a:lnSpc>
                <a:spcPct val="150000"/>
              </a:lnSpc>
              <a:spcAft>
                <a:spcPts val="1200"/>
              </a:spcAft>
              <a:buNone/>
            </a:pPr>
            <a:r>
              <a:rPr lang="ja-JP" altLang="en-US" sz="1600" dirty="0">
                <a:solidFill>
                  <a:srgbClr val="002060"/>
                </a:solidFill>
                <a:latin typeface="+mj-ea"/>
                <a:ea typeface="+mj-ea"/>
              </a:rPr>
              <a:t>■</a:t>
            </a:r>
            <a:r>
              <a:rPr lang="ja-JP" altLang="en-US" sz="1600" dirty="0" smtClean="0">
                <a:solidFill>
                  <a:srgbClr val="002060"/>
                </a:solidFill>
                <a:latin typeface="+mj-ea"/>
                <a:ea typeface="+mj-ea"/>
              </a:rPr>
              <a:t>セールスポイント</a:t>
            </a:r>
            <a:endParaRPr lang="en-US" altLang="ja-JP" dirty="0">
              <a:latin typeface="ＭＳ 明朝" panose="02020609040205080304" pitchFamily="17" charset="-128"/>
              <a:ea typeface="ＭＳ 明朝" panose="02020609040205080304" pitchFamily="17" charset="-128"/>
            </a:endParaRPr>
          </a:p>
          <a:p>
            <a:pPr marL="0" indent="0">
              <a:lnSpc>
                <a:spcPct val="50000"/>
              </a:lnSpc>
              <a:spcAft>
                <a:spcPts val="1200"/>
              </a:spcAft>
              <a:buNone/>
            </a:pP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敵の攻撃を回避し、敵</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との</a:t>
            </a:r>
            <a:r>
              <a:rPr lang="ja-JP" altLang="en-US" b="1" dirty="0">
                <a:solidFill>
                  <a:schemeClr val="accent2">
                    <a:lumMod val="50000"/>
                  </a:schemeClr>
                </a:solidFill>
                <a:latin typeface="ＭＳ 明朝" panose="02020609040205080304" pitchFamily="17" charset="-128"/>
                <a:ea typeface="ＭＳ 明朝" panose="02020609040205080304" pitchFamily="17" charset="-128"/>
              </a:rPr>
              <a:t>攻防を楽しむ</a:t>
            </a:r>
            <a:r>
              <a:rPr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アクションゲーム</a:t>
            </a:r>
            <a:endParaRPr lang="en-US" b="1" dirty="0">
              <a:solidFill>
                <a:schemeClr val="accent2">
                  <a:lumMod val="50000"/>
                </a:schemeClr>
              </a:solidFill>
            </a:endParaRPr>
          </a:p>
          <a:p>
            <a:pPr marL="0" indent="0">
              <a:lnSpc>
                <a:spcPct val="150000"/>
              </a:lnSpc>
              <a:spcAft>
                <a:spcPts val="1200"/>
              </a:spcAft>
              <a:buNone/>
            </a:pPr>
            <a:r>
              <a:rPr lang="ja-JP" altLang="en-US" sz="1600" dirty="0">
                <a:solidFill>
                  <a:srgbClr val="002060"/>
                </a:solidFill>
                <a:latin typeface="+mj-ea"/>
                <a:ea typeface="+mj-ea"/>
              </a:rPr>
              <a:t>■個人製作作品</a:t>
            </a:r>
            <a:endParaRPr lang="en-US" altLang="ja-JP" sz="1600" dirty="0">
              <a:solidFill>
                <a:srgbClr val="002060"/>
              </a:solidFill>
              <a:latin typeface="+mj-ea"/>
              <a:ea typeface="+mj-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1" y="285345"/>
            <a:ext cx="8568723" cy="755435"/>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ja-JP" altLang="en-US" sz="3200" dirty="0">
                <a:solidFill>
                  <a:srgbClr val="002060"/>
                </a:solidFill>
                <a:latin typeface="+mj-ea"/>
                <a:ea typeface="+mj-ea"/>
              </a:rPr>
              <a:t>２</a:t>
            </a:r>
            <a:r>
              <a:rPr lang="ja" sz="3200" dirty="0" smtClean="0">
                <a:solidFill>
                  <a:srgbClr val="002060"/>
                </a:solidFill>
                <a:latin typeface="+mj-ea"/>
                <a:ea typeface="+mj-ea"/>
              </a:rPr>
              <a:t>．</a:t>
            </a:r>
            <a:r>
              <a:rPr lang="ja-JP" altLang="en-US" sz="2800" dirty="0">
                <a:solidFill>
                  <a:srgbClr val="002060"/>
                </a:solidFill>
                <a:latin typeface="+mj-ea"/>
                <a:ea typeface="+mj-ea"/>
              </a:rPr>
              <a:t>コンセプト</a:t>
            </a:r>
            <a:r>
              <a:rPr lang="en-US" altLang="ja-JP" sz="2800" dirty="0"/>
              <a:t/>
            </a:r>
            <a:br>
              <a:rPr lang="en-US" altLang="ja-JP" sz="2800" dirty="0"/>
            </a:br>
            <a:endParaRPr lang="en-US" sz="3200" dirty="0"/>
          </a:p>
        </p:txBody>
      </p:sp>
      <p:sp>
        <p:nvSpPr>
          <p:cNvPr id="4" name="正方形/長方形 3"/>
          <p:cNvSpPr/>
          <p:nvPr/>
        </p:nvSpPr>
        <p:spPr>
          <a:xfrm>
            <a:off x="419100" y="1493425"/>
            <a:ext cx="8191500" cy="2262158"/>
          </a:xfrm>
          <a:prstGeom prst="rect">
            <a:avLst/>
          </a:prstGeom>
        </p:spPr>
        <p:txBody>
          <a:bodyPr wrap="square">
            <a:spAutoFit/>
          </a:bodyPr>
          <a:lstStyle/>
          <a:p>
            <a:pPr marL="0" indent="0">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どういう面白さを売りのゲームを目指すか</a:t>
            </a:r>
            <a:endParaRPr lang="en-US" altLang="ja-JP" sz="1600" b="1" dirty="0" smtClean="0">
              <a:solidFill>
                <a:srgbClr val="002060"/>
              </a:solidFill>
              <a:latin typeface="ＭＳ ゴシック" panose="020B0609070205080204" pitchFamily="49" charset="-128"/>
              <a:ea typeface="ＭＳ ゴシック" panose="020B0609070205080204" pitchFamily="49" charset="-128"/>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シンプルな操作性のアクションゲームを作りたいというコンセプトで制作。</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600" b="1" dirty="0" smtClean="0">
                <a:solidFill>
                  <a:srgbClr val="002060"/>
                </a:solidFill>
                <a:latin typeface="+mj-ea"/>
                <a:ea typeface="+mj-ea"/>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どう</a:t>
            </a:r>
            <a:r>
              <a:rPr lang="ja-JP" altLang="en-US" sz="1600" b="1" dirty="0">
                <a:solidFill>
                  <a:srgbClr val="002060"/>
                </a:solidFill>
                <a:latin typeface="ＭＳ ゴシック" panose="020B0609070205080204" pitchFamily="49" charset="-128"/>
                <a:ea typeface="ＭＳ ゴシック" panose="020B0609070205080204" pitchFamily="49" charset="-128"/>
              </a:rPr>
              <a:t>いうアクションを入れるか</a:t>
            </a:r>
            <a:endParaRPr lang="en-US" altLang="ja-JP" sz="1600" b="1" dirty="0">
              <a:solidFill>
                <a:srgbClr val="002060"/>
              </a:solidFill>
              <a:latin typeface="ＭＳ ゴシック" panose="020B0609070205080204" pitchFamily="49" charset="-128"/>
              <a:ea typeface="ＭＳ ゴシック" panose="020B0609070205080204" pitchFamily="49" charset="-128"/>
            </a:endParaRPr>
          </a:p>
          <a:p>
            <a:pPr marL="0" indent="0">
              <a:lnSpc>
                <a:spcPct val="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攻撃コンボ、特殊アクション</a:t>
            </a:r>
            <a:endParaRPr lang="en-US" altLang="ja-JP" sz="1600" b="1" dirty="0" smtClean="0">
              <a:solidFill>
                <a:srgbClr val="002060"/>
              </a:solidFill>
              <a:latin typeface="+mj-ea"/>
              <a:ea typeface="+mj-ea"/>
            </a:endParaRPr>
          </a:p>
          <a:p>
            <a:pPr marL="0" indent="0">
              <a:lnSpc>
                <a:spcPct val="150000"/>
              </a:lnSpc>
              <a:spcAft>
                <a:spcPts val="1200"/>
              </a:spcAft>
              <a:buNone/>
            </a:pPr>
            <a:r>
              <a:rPr lang="ja-JP" altLang="en-US" sz="1600" b="1" dirty="0" smtClean="0">
                <a:solidFill>
                  <a:srgbClr val="002060"/>
                </a:solidFill>
                <a:latin typeface="+mj-ea"/>
                <a:ea typeface="+mj-ea"/>
              </a:rPr>
              <a:t>■どういう仕組みで作るか</a:t>
            </a:r>
            <a:endParaRPr lang="en-US" altLang="ja-JP" sz="1600" b="1" dirty="0" smtClean="0">
              <a:solidFill>
                <a:srgbClr val="002060"/>
              </a:solidFill>
              <a:latin typeface="+mj-ea"/>
              <a:ea typeface="+mj-ea"/>
            </a:endParaRPr>
          </a:p>
          <a:p>
            <a:pPr>
              <a:lnSpc>
                <a:spcPct val="50000"/>
              </a:lnSpc>
              <a:spcAft>
                <a:spcPts val="1200"/>
              </a:spcAft>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外部ファイルを使った変更をできるようにしたい</a:t>
            </a:r>
            <a:r>
              <a:rPr lang="ja-JP" altLang="en-US" sz="1200" b="1" dirty="0" smtClean="0">
                <a:solidFill>
                  <a:schemeClr val="accent4">
                    <a:lumMod val="50000"/>
                  </a:schemeClr>
                </a:solidFill>
                <a:latin typeface="ＭＳ 明朝" panose="02020609040205080304" pitchFamily="17" charset="-128"/>
                <a:ea typeface="ＭＳ 明朝" panose="02020609040205080304" pitchFamily="17" charset="-128"/>
              </a:rPr>
              <a:t>。</a:t>
            </a:r>
            <a:endParaRPr lang="en-US" altLang="ja-JP" sz="1200" b="1" dirty="0" smtClean="0">
              <a:solidFill>
                <a:schemeClr val="accent4">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11097023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82496"/>
            <a:ext cx="8571569" cy="758283"/>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ja-JP" altLang="en-US" sz="3200" dirty="0" smtClean="0">
                <a:solidFill>
                  <a:srgbClr val="002060"/>
                </a:solidFill>
                <a:latin typeface="ＭＳ ゴシック" panose="020B0609070205080204" pitchFamily="49" charset="-128"/>
                <a:ea typeface="ＭＳ ゴシック" panose="020B0609070205080204" pitchFamily="49" charset="-128"/>
              </a:rPr>
              <a:t>３</a:t>
            </a:r>
            <a:r>
              <a:rPr lang="ja" sz="3200" dirty="0" smtClean="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プレイ動画</a:t>
            </a:r>
            <a:r>
              <a:rPr lang="en-US" altLang="ja-JP" sz="2800" dirty="0"/>
              <a:t/>
            </a:r>
            <a:br>
              <a:rPr lang="en-US" altLang="ja-JP" sz="2800" dirty="0"/>
            </a:br>
            <a:endParaRPr lang="en-US" sz="3200" dirty="0"/>
          </a:p>
        </p:txBody>
      </p:sp>
      <p:pic>
        <p:nvPicPr>
          <p:cNvPr id="3" name="プレイ動画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0941" y="1041399"/>
            <a:ext cx="4881033" cy="36607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91829"/>
            <a:ext cx="8571570" cy="725895"/>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ja-JP" altLang="en-US" sz="3200" dirty="0">
                <a:solidFill>
                  <a:srgbClr val="002060"/>
                </a:solidFill>
                <a:latin typeface="+mj-ea"/>
                <a:ea typeface="+mj-ea"/>
              </a:rPr>
              <a:t>４</a:t>
            </a:r>
            <a:r>
              <a:rPr lang="ja" sz="3200" dirty="0">
                <a:solidFill>
                  <a:srgbClr val="002060"/>
                </a:solidFill>
                <a:latin typeface="+mj-ea"/>
                <a:ea typeface="+mj-ea"/>
              </a:rPr>
              <a:t>．</a:t>
            </a:r>
            <a:r>
              <a:rPr lang="ja-JP" altLang="en-US" sz="2800" dirty="0">
                <a:solidFill>
                  <a:srgbClr val="002060"/>
                </a:solidFill>
                <a:latin typeface="+mj-ea"/>
                <a:ea typeface="+mj-ea"/>
              </a:rPr>
              <a:t>制作中に起こった</a:t>
            </a:r>
            <a:r>
              <a:rPr lang="ja-JP" altLang="en-US" sz="2800" dirty="0" smtClean="0">
                <a:solidFill>
                  <a:srgbClr val="002060"/>
                </a:solidFill>
                <a:latin typeface="+mj-ea"/>
                <a:ea typeface="+mj-ea"/>
              </a:rPr>
              <a:t>問題</a:t>
            </a:r>
            <a:endParaRPr lang="en-US" sz="3200" dirty="0">
              <a:solidFill>
                <a:srgbClr val="002060"/>
              </a:solidFill>
              <a:latin typeface="+mj-ea"/>
              <a:ea typeface="+mj-ea"/>
            </a:endParaRPr>
          </a:p>
        </p:txBody>
      </p:sp>
      <p:sp>
        <p:nvSpPr>
          <p:cNvPr id="2" name="正方形/長方形 1"/>
          <p:cNvSpPr/>
          <p:nvPr/>
        </p:nvSpPr>
        <p:spPr>
          <a:xfrm>
            <a:off x="393700" y="1537648"/>
            <a:ext cx="8235950" cy="2326278"/>
          </a:xfrm>
          <a:prstGeom prst="rect">
            <a:avLst/>
          </a:prstGeom>
        </p:spPr>
        <p:txBody>
          <a:bodyPr wrap="square">
            <a:spAutoFit/>
          </a:bodyPr>
          <a:lstStyle/>
          <a:p>
            <a:pPr marL="0" indent="0">
              <a:spcAft>
                <a:spcPts val="1200"/>
              </a:spcAft>
              <a:buFont typeface="Arial"/>
              <a:buNone/>
            </a:pPr>
            <a:r>
              <a:rPr lang="ja-JP" altLang="en-US" sz="1600" b="1" dirty="0" smtClean="0">
                <a:solidFill>
                  <a:srgbClr val="002060"/>
                </a:solidFill>
                <a:latin typeface="+mj-ea"/>
                <a:ea typeface="+mj-ea"/>
              </a:rPr>
              <a:t>■</a:t>
            </a:r>
            <a:r>
              <a:rPr lang="ja-JP" altLang="en-US" sz="1600" b="1" dirty="0">
                <a:solidFill>
                  <a:srgbClr val="002060"/>
                </a:solidFill>
                <a:latin typeface="+mj-ea"/>
                <a:ea typeface="+mj-ea"/>
              </a:rPr>
              <a:t>特定のキーを使った操作方法が分かりにくい問題</a:t>
            </a:r>
            <a:endParaRPr lang="en-US" altLang="ja-JP" sz="1600" b="1" dirty="0">
              <a:solidFill>
                <a:srgbClr val="002060"/>
              </a:solidFill>
              <a:latin typeface="+mj-ea"/>
              <a:ea typeface="+mj-ea"/>
            </a:endParaRPr>
          </a:p>
          <a:p>
            <a:pPr marL="0" indent="0">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操作方法をゲーム内</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で説明し、</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初めてこのゲーム触る</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人にも分かりやすいように意識して</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作った。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a:lnSpc>
                <a:spcPct val="200000"/>
              </a:lnSpc>
              <a:spcAft>
                <a:spcPts val="1200"/>
              </a:spcAft>
            </a:pPr>
            <a:r>
              <a:rPr lang="ja-JP" altLang="en-US" sz="1600" b="1" dirty="0">
                <a:solidFill>
                  <a:srgbClr val="002060"/>
                </a:solidFill>
                <a:latin typeface="+mj-ea"/>
                <a:ea typeface="+mj-ea"/>
              </a:rPr>
              <a:t>■特殊アクションのガードや全体の操作性が悪い</a:t>
            </a:r>
            <a:r>
              <a:rPr lang="ja-JP" altLang="en-US" sz="1600" b="1" dirty="0" smtClean="0">
                <a:solidFill>
                  <a:srgbClr val="002060"/>
                </a:solidFill>
                <a:latin typeface="+mj-ea"/>
                <a:ea typeface="+mj-ea"/>
              </a:rPr>
              <a:t>問題</a:t>
            </a:r>
            <a:endParaRPr lang="en-US" altLang="ja-JP" sz="1600" b="1" dirty="0" smtClean="0">
              <a:solidFill>
                <a:srgbClr val="002060"/>
              </a:solidFill>
              <a:latin typeface="+mj-ea"/>
              <a:ea typeface="+mj-ea"/>
            </a:endParaRPr>
          </a:p>
          <a:p>
            <a:pPr marL="0" indent="0">
              <a:lnSpc>
                <a:spcPts val="5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ゲーム全体のテンポを速くした。操作性も移動処理を修正し、操作性を改善させた。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200000"/>
              </a:lnSpc>
              <a:spcAft>
                <a:spcPts val="1200"/>
              </a:spcAft>
              <a:buFont typeface="Arial"/>
              <a:buNone/>
            </a:pPr>
            <a:r>
              <a:rPr lang="ja-JP" altLang="en-US" sz="1600" b="1" dirty="0" smtClean="0">
                <a:solidFill>
                  <a:srgbClr val="002060"/>
                </a:solidFill>
                <a:latin typeface="+mj-ea"/>
                <a:ea typeface="+mj-ea"/>
              </a:rPr>
              <a:t>■敵を複数同時に出していなかったため、パラメータファイルの導入の意味が・・・</a:t>
            </a:r>
            <a:endParaRPr lang="en-US" altLang="ja-JP" sz="1600" b="1" dirty="0" smtClean="0">
              <a:solidFill>
                <a:srgbClr val="002060"/>
              </a:solidFill>
              <a:latin typeface="+mj-ea"/>
              <a:ea typeface="+mj-ea"/>
            </a:endParaRPr>
          </a:p>
          <a:p>
            <a:pPr marL="0" indent="0">
              <a:lnSpc>
                <a:spcPts val="1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複数同時に出現させ、パラメータファイルを紐づけた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86279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1" y="291830"/>
            <a:ext cx="8571571" cy="725896"/>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ja-JP" altLang="en-US" sz="3200" dirty="0">
                <a:solidFill>
                  <a:srgbClr val="002060"/>
                </a:solidFill>
                <a:latin typeface="+mj-ea"/>
                <a:ea typeface="+mj-ea"/>
              </a:rPr>
              <a:t>５</a:t>
            </a:r>
            <a:r>
              <a:rPr lang="ja" sz="3200" dirty="0">
                <a:solidFill>
                  <a:srgbClr val="002060"/>
                </a:solidFill>
                <a:latin typeface="+mj-ea"/>
                <a:ea typeface="+mj-ea"/>
              </a:rPr>
              <a:t>．</a:t>
            </a:r>
            <a:r>
              <a:rPr lang="ja-JP" altLang="en-US" sz="2800" dirty="0">
                <a:solidFill>
                  <a:srgbClr val="002060"/>
                </a:solidFill>
                <a:latin typeface="+mj-ea"/>
                <a:ea typeface="+mj-ea"/>
              </a:rPr>
              <a:t>制作中に起こった問題を</a:t>
            </a:r>
            <a:r>
              <a:rPr lang="ja-JP" altLang="en-US" sz="2800" dirty="0" smtClean="0">
                <a:solidFill>
                  <a:srgbClr val="002060"/>
                </a:solidFill>
                <a:latin typeface="+mj-ea"/>
                <a:ea typeface="+mj-ea"/>
              </a:rPr>
              <a:t>踏まえて</a:t>
            </a:r>
            <a:endParaRPr lang="en-US" sz="3200" dirty="0">
              <a:solidFill>
                <a:srgbClr val="002060"/>
              </a:solidFill>
              <a:latin typeface="+mj-ea"/>
              <a:ea typeface="+mj-ea"/>
            </a:endParaRPr>
          </a:p>
        </p:txBody>
      </p:sp>
      <p:sp>
        <p:nvSpPr>
          <p:cNvPr id="2" name="正方形/長方形 1"/>
          <p:cNvSpPr/>
          <p:nvPr/>
        </p:nvSpPr>
        <p:spPr>
          <a:xfrm>
            <a:off x="400050" y="1507528"/>
            <a:ext cx="8235950" cy="2598404"/>
          </a:xfrm>
          <a:prstGeom prst="rect">
            <a:avLst/>
          </a:prstGeom>
        </p:spPr>
        <p:txBody>
          <a:bodyPr wrap="square">
            <a:spAutoFit/>
          </a:bodyPr>
          <a:lstStyle/>
          <a:p>
            <a:pPr marL="0" indent="0">
              <a:lnSpc>
                <a:spcPct val="120000"/>
              </a:lnSpc>
              <a:spcAft>
                <a:spcPts val="1200"/>
              </a:spcAft>
              <a:buNone/>
            </a:pPr>
            <a:r>
              <a:rPr lang="ja-JP" altLang="en-US" sz="1800" b="1" dirty="0" smtClean="0">
                <a:solidFill>
                  <a:srgbClr val="002060"/>
                </a:solidFill>
                <a:latin typeface="ＭＳ ゴシック" panose="020B0609070205080204" pitchFamily="49" charset="-128"/>
                <a:ea typeface="ＭＳ ゴシック" panose="020B0609070205080204" pitchFamily="49"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現在の完成したゲームで意識して制作したポイントは</a:t>
            </a:r>
            <a:endParaRPr lang="en-US" altLang="ja-JP" b="1" dirty="0" smtClean="0">
              <a:solidFill>
                <a:schemeClr val="accent4">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▶制作のプログラミングを分かりやすいように意識して制作をした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▶敵の攻撃を回避し、攻防を楽しむゲームにした</a:t>
            </a:r>
            <a:endParaRPr lang="en-US" altLang="ja-JP" sz="135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50000"/>
              </a:lnSpc>
              <a:spcAft>
                <a:spcPts val="1200"/>
              </a:spcAft>
              <a:buNone/>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操作性が悪い問題は、プログラム</a:t>
            </a: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の</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変更修正等々で解決した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a:p>
            <a:pPr>
              <a:lnSpc>
                <a:spcPct val="150000"/>
              </a:lnSpc>
              <a:spcAft>
                <a:spcPts val="1200"/>
              </a:spcAft>
            </a:pPr>
            <a:r>
              <a:rPr lang="ja-JP" altLang="en-US" sz="1350" b="1" dirty="0">
                <a:solidFill>
                  <a:schemeClr val="accent2">
                    <a:lumMod val="50000"/>
                  </a:schemeClr>
                </a:solidFill>
                <a:latin typeface="ＭＳ 明朝" panose="02020609040205080304" pitchFamily="17" charset="-128"/>
                <a:ea typeface="ＭＳ 明朝" panose="02020609040205080304" pitchFamily="17" charset="-128"/>
              </a:rPr>
              <a:t>▶</a:t>
            </a:r>
            <a:r>
              <a:rPr lang="ja-JP" altLang="en-US" sz="1350"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パラメータファイルを使った敵のレベルをコントロールや、敵の数の増減などの難易度やゲームレベルの調整に柔軟性を持たせた。</a:t>
            </a:r>
            <a:endParaRPr lang="en-US" altLang="ja-JP" sz="1350" b="1" dirty="0" smtClean="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22243697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91830"/>
            <a:ext cx="8571570" cy="725895"/>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marL="0" lvl="0" indent="0">
              <a:lnSpc>
                <a:spcPct val="100000"/>
              </a:lnSpc>
            </a:pPr>
            <a:r>
              <a:rPr lang="ja-JP" altLang="en-US" sz="3200" dirty="0">
                <a:solidFill>
                  <a:srgbClr val="002060"/>
                </a:solidFill>
                <a:latin typeface="+mj-ea"/>
                <a:ea typeface="+mj-ea"/>
              </a:rPr>
              <a:t>６</a:t>
            </a:r>
            <a:r>
              <a:rPr lang="ja" sz="3200" dirty="0">
                <a:solidFill>
                  <a:srgbClr val="002060"/>
                </a:solidFill>
                <a:latin typeface="+mj-ea"/>
                <a:ea typeface="+mj-ea"/>
              </a:rPr>
              <a:t>．</a:t>
            </a:r>
            <a:r>
              <a:rPr lang="ja" sz="2800" dirty="0">
                <a:solidFill>
                  <a:srgbClr val="002060"/>
                </a:solidFill>
                <a:latin typeface="ＭＳ ゴシック" panose="020B0609070205080204" pitchFamily="49" charset="-128"/>
                <a:ea typeface="ＭＳ ゴシック" panose="020B0609070205080204" pitchFamily="49" charset="-128"/>
              </a:rPr>
              <a:t>制作</a:t>
            </a:r>
            <a:r>
              <a:rPr lang="ja-JP" altLang="en-US" sz="2800" dirty="0">
                <a:solidFill>
                  <a:srgbClr val="002060"/>
                </a:solidFill>
                <a:latin typeface="ＭＳ ゴシック" panose="020B0609070205080204" pitchFamily="49" charset="-128"/>
                <a:ea typeface="ＭＳ ゴシック" panose="020B0609070205080204" pitchFamily="49" charset="-128"/>
              </a:rPr>
              <a:t>中に苦労した</a:t>
            </a:r>
            <a:r>
              <a:rPr lang="ja-JP" altLang="en-US" sz="2800" dirty="0" smtClean="0">
                <a:solidFill>
                  <a:srgbClr val="002060"/>
                </a:solidFill>
                <a:latin typeface="ＭＳ ゴシック" panose="020B0609070205080204" pitchFamily="49" charset="-128"/>
                <a:ea typeface="ＭＳ ゴシック" panose="020B0609070205080204" pitchFamily="49" charset="-128"/>
              </a:rPr>
              <a:t>ところ</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
        <p:nvSpPr>
          <p:cNvPr id="73" name="Google Shape;73;p16"/>
          <p:cNvSpPr txBox="1">
            <a:spLocks noGrp="1"/>
          </p:cNvSpPr>
          <p:nvPr>
            <p:ph type="body" idx="1"/>
          </p:nvPr>
        </p:nvSpPr>
        <p:spPr>
          <a:xfrm>
            <a:off x="420887" y="1470593"/>
            <a:ext cx="8520600" cy="1159318"/>
          </a:xfrm>
          <a:prstGeom prst="rect">
            <a:avLst/>
          </a:prstGeom>
        </p:spPr>
        <p:txBody>
          <a:bodyPr spcFirstLastPara="1" wrap="square" lIns="91425" tIns="91425" rIns="91425" bIns="91425" anchor="t" anchorCtr="0">
            <a:normAutofit fontScale="25000" lnSpcReduction="20000"/>
          </a:bodyPr>
          <a:lstStyle/>
          <a:p>
            <a:pPr marL="0" indent="0">
              <a:lnSpc>
                <a:spcPct val="120000"/>
              </a:lnSpc>
              <a:spcAft>
                <a:spcPts val="1200"/>
              </a:spcAft>
              <a:buNone/>
            </a:pPr>
            <a:r>
              <a:rPr lang="ja-JP" altLang="en-US" sz="6400" b="1" dirty="0" smtClean="0">
                <a:solidFill>
                  <a:srgbClr val="002060"/>
                </a:solidFill>
                <a:latin typeface="ＭＳ ゴシック" panose="020B0609070205080204" pitchFamily="49" charset="-128"/>
                <a:ea typeface="ＭＳ ゴシック" panose="020B0609070205080204" pitchFamily="49" charset="-128"/>
              </a:rPr>
              <a:t>■製作</a:t>
            </a:r>
            <a:r>
              <a:rPr lang="ja-JP" altLang="en-US" sz="6400" b="1" dirty="0">
                <a:solidFill>
                  <a:srgbClr val="002060"/>
                </a:solidFill>
                <a:latin typeface="ＭＳ ゴシック" panose="020B0609070205080204" pitchFamily="49" charset="-128"/>
                <a:ea typeface="ＭＳ ゴシック" panose="020B0609070205080204" pitchFamily="49" charset="-128"/>
              </a:rPr>
              <a:t>時の苦労 </a:t>
            </a:r>
            <a:endParaRPr lang="en-US" altLang="ja-JP" sz="6400" b="1" dirty="0" smtClean="0">
              <a:solidFill>
                <a:srgbClr val="002060"/>
              </a:solidFill>
              <a:latin typeface="ＭＳ ゴシック" panose="020B0609070205080204" pitchFamily="49" charset="-128"/>
              <a:ea typeface="ＭＳ ゴシック" panose="020B0609070205080204" pitchFamily="49"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①</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敵クラスを基底クラスに</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して敵のパラメータファイルから</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取得</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し複数</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出現できる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ように</a:t>
            </a:r>
            <a:r>
              <a:rPr lang="ja-JP" altLang="en-US" sz="5600" b="1" dirty="0">
                <a:solidFill>
                  <a:schemeClr val="accent2">
                    <a:lumMod val="50000"/>
                  </a:schemeClr>
                </a:solidFill>
                <a:latin typeface="ＭＳ 明朝" panose="02020609040205080304" pitchFamily="17" charset="-128"/>
                <a:ea typeface="ＭＳ 明朝" panose="02020609040205080304" pitchFamily="17" charset="-128"/>
              </a:rPr>
              <a:t>する</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a:t>
            </a:r>
            <a:endParaRPr lang="en-US" altLang="ja-JP" sz="5600" b="1" dirty="0">
              <a:solidFill>
                <a:schemeClr val="accent2">
                  <a:lumMod val="50000"/>
                </a:schemeClr>
              </a:solidFill>
              <a:latin typeface="ＭＳ 明朝" panose="02020609040205080304" pitchFamily="17" charset="-128"/>
              <a:ea typeface="ＭＳ 明朝" panose="02020609040205080304" pitchFamily="17" charset="-128"/>
            </a:endParaRPr>
          </a:p>
          <a:p>
            <a:pPr marL="0" indent="0">
              <a:lnSpc>
                <a:spcPct val="120000"/>
              </a:lnSpc>
              <a:spcAft>
                <a:spcPts val="1200"/>
              </a:spcAft>
              <a:buNone/>
            </a:pP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②プレイヤ、敵等々に設定</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する</a:t>
            </a:r>
            <a:r>
              <a:rPr lang="ja-JP" altLang="en-US" sz="6000" b="1" dirty="0">
                <a:solidFill>
                  <a:schemeClr val="accent2">
                    <a:lumMod val="50000"/>
                  </a:schemeClr>
                </a:solidFill>
                <a:latin typeface="ＭＳ 明朝" panose="02020609040205080304" pitchFamily="17" charset="-128"/>
                <a:ea typeface="ＭＳ 明朝" panose="02020609040205080304" pitchFamily="17" charset="-128"/>
              </a:rPr>
              <a:t>パラメータファイル</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を</a:t>
            </a:r>
            <a:r>
              <a:rPr lang="ja-JP" altLang="en-US" sz="5600" b="1" dirty="0" smtClean="0">
                <a:solidFill>
                  <a:schemeClr val="accent2">
                    <a:lumMod val="50000"/>
                  </a:schemeClr>
                </a:solidFill>
                <a:latin typeface="ＭＳ 明朝" panose="02020609040205080304" pitchFamily="17" charset="-128"/>
                <a:ea typeface="ＭＳ 明朝" panose="02020609040205080304" pitchFamily="17" charset="-128"/>
              </a:rPr>
              <a:t>読み取るクラスを作る</a:t>
            </a:r>
            <a:r>
              <a:rPr lang="ja-JP" altLang="en-US" sz="6400" dirty="0" smtClean="0">
                <a:solidFill>
                  <a:schemeClr val="accent2">
                    <a:lumMod val="50000"/>
                  </a:schemeClr>
                </a:solidFill>
                <a:latin typeface="ＭＳ ゴシック" panose="020B0609070205080204" pitchFamily="49" charset="-128"/>
                <a:ea typeface="ＭＳ ゴシック" panose="020B0609070205080204" pitchFamily="49" charset="-128"/>
              </a:rPr>
              <a:t>　</a:t>
            </a:r>
            <a:endParaRPr lang="en-US" altLang="ja-JP" sz="6400" dirty="0" smtClean="0">
              <a:solidFill>
                <a:schemeClr val="accent2">
                  <a:lumMod val="50000"/>
                </a:schemeClr>
              </a:solidFill>
              <a:latin typeface="ＭＳ ゴシック" panose="020B0609070205080204" pitchFamily="49" charset="-128"/>
              <a:ea typeface="ＭＳ ゴシック" panose="020B0609070205080204" pitchFamily="49" charset="-128"/>
            </a:endParaRPr>
          </a:p>
          <a:p>
            <a:pPr marL="0" lvl="0" indent="0" algn="l" rtl="0">
              <a:spcBef>
                <a:spcPts val="0"/>
              </a:spcBef>
              <a:spcAft>
                <a:spcPts val="1200"/>
              </a:spcAft>
              <a:buNone/>
            </a:pPr>
            <a:endParaRPr lang="en-US" dirty="0"/>
          </a:p>
        </p:txBody>
      </p:sp>
      <p:sp>
        <p:nvSpPr>
          <p:cNvPr id="3" name="テキスト ボックス 2"/>
          <p:cNvSpPr txBox="1"/>
          <p:nvPr/>
        </p:nvSpPr>
        <p:spPr>
          <a:xfrm>
            <a:off x="437757" y="3207368"/>
            <a:ext cx="7379149" cy="1200329"/>
          </a:xfrm>
          <a:prstGeom prst="rect">
            <a:avLst/>
          </a:prstGeom>
          <a:noFill/>
        </p:spPr>
        <p:txBody>
          <a:bodyPr wrap="square" rtlCol="0">
            <a:spAutoFit/>
          </a:bodyPr>
          <a:lstStyle/>
          <a:p>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a:t>
            </a:r>
            <a:r>
              <a:rPr kumimoji="1" lang="ja-JP" altLang="en-US" sz="1600" b="1" kern="1200" dirty="0" smtClean="0">
                <a:solidFill>
                  <a:srgbClr val="002060"/>
                </a:solidFill>
                <a:latin typeface="ＭＳ ゴシック" panose="020B0609070205080204" pitchFamily="49" charset="-128"/>
                <a:ea typeface="ＭＳ ゴシック" panose="020B0609070205080204" pitchFamily="49" charset="-128"/>
                <a:cs typeface="+mn-cs"/>
              </a:rPr>
              <a:t>ざっくり</a:t>
            </a:r>
            <a:r>
              <a:rPr kumimoji="1" lang="ja-JP" altLang="en-US" sz="1600" b="1" kern="1200" dirty="0">
                <a:solidFill>
                  <a:srgbClr val="002060"/>
                </a:solidFill>
                <a:latin typeface="ＭＳ ゴシック" panose="020B0609070205080204" pitchFamily="49" charset="-128"/>
                <a:ea typeface="ＭＳ ゴシック" panose="020B0609070205080204" pitchFamily="49" charset="-128"/>
                <a:cs typeface="+mn-cs"/>
              </a:rPr>
              <a:t>説明すると</a:t>
            </a:r>
            <a:endParaRPr kumimoji="1" lang="en-US" altLang="ja-JP" sz="1600" b="1" kern="1200" dirty="0">
              <a:solidFill>
                <a:srgbClr val="002060"/>
              </a:solidFill>
              <a:latin typeface="ＭＳ ゴシック" panose="020B0609070205080204" pitchFamily="49" charset="-128"/>
              <a:ea typeface="ＭＳ ゴシック" panose="020B0609070205080204" pitchFamily="49" charset="-128"/>
              <a:cs typeface="+mn-cs"/>
            </a:endParaRPr>
          </a:p>
          <a:p>
            <a:endParaRPr kumimoji="1" lang="en-US" altLang="ja-JP" dirty="0" smtClean="0">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・関数やプログラムの仕組みは、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姿、行動など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が基底クラスが持っている</a:t>
            </a:r>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endPar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endParaRPr>
          </a:p>
          <a:p>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・変数に保存すべき情報は、</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攻撃力など</a:t>
            </a:r>
            <a:r>
              <a:rPr kumimoji="1" lang="en-US" altLang="ja-JP" b="1" dirty="0" smtClean="0">
                <a:solidFill>
                  <a:schemeClr val="accent2">
                    <a:lumMod val="50000"/>
                  </a:schemeClr>
                </a:solidFill>
                <a:latin typeface="ＭＳ 明朝" panose="02020609040205080304" pitchFamily="17" charset="-128"/>
                <a:ea typeface="ＭＳ 明朝" panose="02020609040205080304" pitchFamily="17" charset="-128"/>
              </a:rPr>
              <a:t>)</a:t>
            </a:r>
            <a:r>
              <a:rPr kumimoji="1" lang="ja-JP" altLang="en-US" b="1" dirty="0" smtClean="0">
                <a:solidFill>
                  <a:schemeClr val="accent2">
                    <a:lumMod val="50000"/>
                  </a:schemeClr>
                </a:solidFill>
                <a:latin typeface="ＭＳ 明朝" panose="02020609040205080304" pitchFamily="17" charset="-128"/>
                <a:ea typeface="ＭＳ 明朝" panose="02020609040205080304" pitchFamily="17" charset="-128"/>
              </a:rPr>
              <a:t>パラメータファイルに入っているイメージ</a:t>
            </a:r>
            <a:endParaRPr kumimoji="1" lang="en-US" altLang="ja-JP" b="1" dirty="0">
              <a:solidFill>
                <a:schemeClr val="accent2">
                  <a:lumMod val="50000"/>
                </a:schemeClr>
              </a:solidFill>
              <a:latin typeface="ＭＳ 明朝" panose="02020609040205080304" pitchFamily="17" charset="-128"/>
              <a:ea typeface="ＭＳ 明朝" panose="02020609040205080304" pitchFamily="17" charset="-128"/>
            </a:endParaRPr>
          </a:p>
        </p:txBody>
      </p:sp>
    </p:spTree>
    <p:extLst>
      <p:ext uri="{BB962C8B-B14F-4D97-AF65-F5344CB8AC3E}">
        <p14:creationId xmlns:p14="http://schemas.microsoft.com/office/powerpoint/2010/main" val="4080581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092" y="1187361"/>
            <a:ext cx="6381703" cy="3591997"/>
          </a:xfrm>
          <a:prstGeom prst="rect">
            <a:avLst/>
          </a:prstGeom>
        </p:spPr>
      </p:pic>
      <p:sp>
        <p:nvSpPr>
          <p:cNvPr id="5" name="Google Shape;72;p16"/>
          <p:cNvSpPr txBox="1">
            <a:spLocks noGrp="1"/>
          </p:cNvSpPr>
          <p:nvPr>
            <p:ph type="title"/>
          </p:nvPr>
        </p:nvSpPr>
        <p:spPr>
          <a:xfrm>
            <a:off x="289932" y="285345"/>
            <a:ext cx="8571570" cy="732380"/>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Autofit/>
          </a:bodyPr>
          <a:lstStyle/>
          <a:p>
            <a:pPr>
              <a:lnSpc>
                <a:spcPct val="100000"/>
              </a:lnSpc>
            </a:pPr>
            <a:r>
              <a:rPr lang="ja-JP" altLang="en-US" sz="3200" dirty="0">
                <a:solidFill>
                  <a:srgbClr val="002060"/>
                </a:solidFill>
                <a:latin typeface="ＭＳ ゴシック" panose="020B0609070205080204" pitchFamily="49" charset="-128"/>
                <a:ea typeface="ＭＳ ゴシック" panose="020B0609070205080204" pitchFamily="49" charset="-128"/>
              </a:rPr>
              <a:t>７</a:t>
            </a:r>
            <a:r>
              <a:rPr lang="ja" sz="32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実際のパラメータファイル </a:t>
            </a:r>
            <a:r>
              <a:rPr lang="en-US" altLang="ja-JP" sz="2800" dirty="0">
                <a:solidFill>
                  <a:srgbClr val="002060"/>
                </a:solidFill>
                <a:latin typeface="ＭＳ ゴシック" panose="020B0609070205080204" pitchFamily="49" charset="-128"/>
                <a:ea typeface="ＭＳ ゴシック" panose="020B0609070205080204" pitchFamily="49" charset="-128"/>
              </a:rPr>
              <a:t>(</a:t>
            </a:r>
            <a:r>
              <a:rPr lang="ja-JP" altLang="en-US" sz="2800" dirty="0">
                <a:solidFill>
                  <a:srgbClr val="002060"/>
                </a:solidFill>
                <a:latin typeface="ＭＳ ゴシック" panose="020B0609070205080204" pitchFamily="49" charset="-128"/>
                <a:ea typeface="ＭＳ ゴシック" panose="020B0609070205080204" pitchFamily="49" charset="-128"/>
              </a:rPr>
              <a:t>データテーブル</a:t>
            </a:r>
            <a:r>
              <a:rPr lang="en-US" altLang="ja-JP" sz="2800" dirty="0" smtClean="0">
                <a:solidFill>
                  <a:srgbClr val="002060"/>
                </a:solidFill>
                <a:latin typeface="ＭＳ ゴシック" panose="020B0609070205080204" pitchFamily="49" charset="-128"/>
                <a:ea typeface="ＭＳ ゴシック" panose="020B0609070205080204" pitchFamily="49" charset="-128"/>
              </a:rPr>
              <a:t>)</a:t>
            </a:r>
            <a:endParaRPr lang="en-US" sz="2800" dirty="0">
              <a:solidFill>
                <a:srgbClr val="002060"/>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8982800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289932" y="285345"/>
            <a:ext cx="8571570" cy="732379"/>
          </a:xfrm>
          <a:prstGeom prst="rect">
            <a:avLst/>
          </a:prstGeom>
          <a:gradFill>
            <a:gsLst>
              <a:gs pos="0">
                <a:schemeClr val="accent1">
                  <a:lumMod val="5000"/>
                  <a:lumOff val="95000"/>
                </a:schemeClr>
              </a:gs>
              <a:gs pos="85000">
                <a:srgbClr val="FFC000"/>
              </a:gs>
              <a:gs pos="100000">
                <a:schemeClr val="accent1">
                  <a:lumMod val="30000"/>
                  <a:lumOff val="70000"/>
                </a:schemeClr>
              </a:gs>
            </a:gsLst>
            <a:lin ang="5400000" scaled="1"/>
          </a:gradFill>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ja-JP" altLang="en-US" dirty="0" smtClean="0">
                <a:solidFill>
                  <a:srgbClr val="002060"/>
                </a:solidFill>
                <a:latin typeface="ＭＳ ゴシック" panose="020B0609070205080204" pitchFamily="49" charset="-128"/>
                <a:ea typeface="ＭＳ ゴシック" panose="020B0609070205080204" pitchFamily="49" charset="-128"/>
              </a:rPr>
              <a:t>８</a:t>
            </a:r>
            <a:r>
              <a:rPr lang="ja" dirty="0" smtClean="0">
                <a:solidFill>
                  <a:srgbClr val="002060"/>
                </a:solidFill>
                <a:latin typeface="ＭＳ ゴシック" panose="020B0609070205080204" pitchFamily="49" charset="-128"/>
                <a:ea typeface="ＭＳ ゴシック" panose="020B0609070205080204" pitchFamily="49" charset="-128"/>
              </a:rPr>
              <a:t>．</a:t>
            </a:r>
            <a:r>
              <a:rPr lang="ja-JP" altLang="en-US" sz="3100" dirty="0" smtClean="0">
                <a:solidFill>
                  <a:srgbClr val="002060"/>
                </a:solidFill>
                <a:latin typeface="ＭＳ ゴシック" panose="020B0609070205080204" pitchFamily="49" charset="-128"/>
                <a:ea typeface="ＭＳ ゴシック" panose="020B0609070205080204" pitchFamily="49" charset="-128"/>
              </a:rPr>
              <a:t>制作中に意識して気を付けたところ</a:t>
            </a:r>
            <a:endParaRPr sz="2000" dirty="0">
              <a:solidFill>
                <a:srgbClr val="002060"/>
              </a:solidFill>
              <a:latin typeface="ＭＳ ゴシック" panose="020B0609070205080204" pitchFamily="49" charset="-128"/>
              <a:ea typeface="ＭＳ ゴシック" panose="020B0609070205080204" pitchFamily="49" charset="-128"/>
            </a:endParaRPr>
          </a:p>
        </p:txBody>
      </p:sp>
      <p:sp>
        <p:nvSpPr>
          <p:cNvPr id="7" name="Google Shape;73;p16"/>
          <p:cNvSpPr txBox="1">
            <a:spLocks noGrp="1"/>
          </p:cNvSpPr>
          <p:nvPr>
            <p:ph type="body" idx="1"/>
          </p:nvPr>
        </p:nvSpPr>
        <p:spPr>
          <a:xfrm>
            <a:off x="409392" y="1473007"/>
            <a:ext cx="8520600" cy="300171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ja-JP" altLang="en-US" sz="1600" b="1" dirty="0" smtClean="0">
                <a:solidFill>
                  <a:srgbClr val="002060"/>
                </a:solidFill>
                <a:latin typeface="ＭＳ 明朝" panose="02020609040205080304" pitchFamily="17" charset="-128"/>
                <a:ea typeface="ＭＳ 明朝" panose="02020609040205080304" pitchFamily="17" charset="-128"/>
              </a:rPr>
              <a:t>■</a:t>
            </a:r>
            <a:r>
              <a:rPr lang="ja-JP" altLang="en-US" sz="1600" b="1" dirty="0" smtClean="0">
                <a:solidFill>
                  <a:srgbClr val="002060"/>
                </a:solidFill>
                <a:latin typeface="ＭＳ ゴシック" panose="020B0609070205080204" pitchFamily="49" charset="-128"/>
                <a:ea typeface="ＭＳ ゴシック" panose="020B0609070205080204" pitchFamily="49" charset="-128"/>
              </a:rPr>
              <a:t>意識して気を付けたところ</a:t>
            </a:r>
            <a:r>
              <a:rPr lang="en-US" altLang="ja-JP" sz="1200" dirty="0" smtClean="0">
                <a:latin typeface="ＭＳ ゴシック" panose="020B0609070205080204" pitchFamily="49" charset="-128"/>
                <a:ea typeface="ＭＳ ゴシック" panose="020B0609070205080204" pitchFamily="49" charset="-128"/>
              </a:rPr>
              <a:t> </a:t>
            </a:r>
          </a:p>
          <a:p>
            <a:pPr marL="0" lvl="0" indent="0" algn="l" rtl="0">
              <a:spcBef>
                <a:spcPts val="0"/>
              </a:spcBef>
              <a:spcAft>
                <a:spcPts val="1200"/>
              </a:spcAft>
              <a:buNone/>
            </a:pPr>
            <a:endParaRPr lang="en-US" altLang="ja-JP" sz="1200" dirty="0" smtClean="0">
              <a:latin typeface="ＭＳ ゴシック" panose="020B0609070205080204" pitchFamily="49" charset="-128"/>
              <a:ea typeface="ＭＳ ゴシック" panose="020B0609070205080204" pitchFamily="49"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①ソースが何をしているかの説明するテキストを書く</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②数値をソースに直接設定しない</a:t>
            </a:r>
            <a:endParaRPr lang="en-US" altLang="ja-JP" sz="1400" b="1" dirty="0" smtClean="0">
              <a:solidFill>
                <a:schemeClr val="accent2">
                  <a:lumMod val="50000"/>
                </a:schemeClr>
              </a:solidFill>
              <a:latin typeface="ＭＳ 明朝" panose="02020609040205080304" pitchFamily="17" charset="-128"/>
              <a:ea typeface="ＭＳ 明朝" panose="02020609040205080304" pitchFamily="17" charset="-128"/>
            </a:endParaRPr>
          </a:p>
          <a:p>
            <a:pPr marL="0" lvl="0" indent="0" algn="l" rtl="0">
              <a:lnSpc>
                <a:spcPct val="150000"/>
              </a:lnSpc>
              <a:spcBef>
                <a:spcPts val="0"/>
              </a:spcBef>
              <a:spcAft>
                <a:spcPts val="1200"/>
              </a:spcAft>
              <a:buNone/>
            </a:pPr>
            <a:r>
              <a:rPr lang="ja-JP" altLang="en-US" sz="1400" b="1" dirty="0" smtClean="0">
                <a:solidFill>
                  <a:schemeClr val="accent2">
                    <a:lumMod val="50000"/>
                  </a:schemeClr>
                </a:solidFill>
                <a:latin typeface="ＭＳ 明朝" panose="02020609040205080304" pitchFamily="17" charset="-128"/>
                <a:ea typeface="ＭＳ 明朝" panose="02020609040205080304" pitchFamily="17" charset="-128"/>
              </a:rPr>
              <a:t>　③関数名を分かりやすくする</a:t>
            </a:r>
          </a:p>
        </p:txBody>
      </p:sp>
    </p:spTree>
    <p:extLst>
      <p:ext uri="{BB962C8B-B14F-4D97-AF65-F5344CB8AC3E}">
        <p14:creationId xmlns:p14="http://schemas.microsoft.com/office/powerpoint/2010/main" val="14993138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シャボン">
  <a:themeElements>
    <a:clrScheme name="シャボン">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シャボン">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シャボン">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シャボン</Template>
  <TotalTime>744</TotalTime>
  <Words>805</Words>
  <Application>Microsoft Office PowerPoint</Application>
  <PresentationFormat>画面に合わせる (16:9)</PresentationFormat>
  <Paragraphs>82</Paragraphs>
  <Slides>12</Slides>
  <Notes>10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ＭＳ Ｐゴシック</vt:lpstr>
      <vt:lpstr>ＭＳ ゴシック</vt:lpstr>
      <vt:lpstr>ＭＳ 明朝</vt:lpstr>
      <vt:lpstr>Arial</vt:lpstr>
      <vt:lpstr>Garamond</vt:lpstr>
      <vt:lpstr>シャボン</vt:lpstr>
      <vt:lpstr>Ravine Bottom</vt:lpstr>
      <vt:lpstr>１．ゲーム概要</vt:lpstr>
      <vt:lpstr>２．コンセプト </vt:lpstr>
      <vt:lpstr>３．プレイ動画 </vt:lpstr>
      <vt:lpstr>４．制作中に起こった問題</vt:lpstr>
      <vt:lpstr>５．制作中に起こった問題を踏まえて</vt:lpstr>
      <vt:lpstr>６．制作中に苦労したところ</vt:lpstr>
      <vt:lpstr>７．実際のパラメータファイル (データテーブル)</vt:lpstr>
      <vt:lpstr>８．制作中に意識して気を付けたところ</vt:lpstr>
      <vt:lpstr>８．制作中に意識して気を付けたところ</vt:lpstr>
      <vt:lpstr>９．実際のソースファイル(回避処理の途中まで)</vt:lpstr>
      <vt:lpstr>10．まとめ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ゲームタイトル名</dc:title>
  <dc:creator>mokek</dc:creator>
  <cp:lastModifiedBy>mokeke19.f@gmail.com</cp:lastModifiedBy>
  <cp:revision>82</cp:revision>
  <dcterms:modified xsi:type="dcterms:W3CDTF">2023-07-26T01:18:57Z</dcterms:modified>
</cp:coreProperties>
</file>